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2" r:id="rId5"/>
    <p:sldId id="261" r:id="rId6"/>
    <p:sldId id="263" r:id="rId7"/>
    <p:sldId id="265" r:id="rId8"/>
    <p:sldId id="266" r:id="rId9"/>
    <p:sldId id="267" r:id="rId10"/>
    <p:sldId id="268" r:id="rId11"/>
    <p:sldId id="269" r:id="rId12"/>
    <p:sldId id="270"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70" d="100"/>
          <a:sy n="70" d="100"/>
        </p:scale>
        <p:origin x="73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12/20/2023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12/20/2023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12/20/2023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12/20/2023</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12/20/2023</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12/20/2023</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12/20/2023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12/20/2023</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dirty="0"/>
              <a:t>Touch Screens </a:t>
            </a:r>
          </a:p>
        </p:txBody>
      </p:sp>
      <p:sp>
        <p:nvSpPr>
          <p:cNvPr id="3" name="Subtitle 2"/>
          <p:cNvSpPr>
            <a:spLocks noGrp="1"/>
          </p:cNvSpPr>
          <p:nvPr>
            <p:ph type="subTitle" idx="1"/>
          </p:nvPr>
        </p:nvSpPr>
        <p:spPr/>
        <p:txBody>
          <a:bodyPr/>
          <a:lstStyle/>
          <a:p>
            <a:pPr algn="ctr"/>
            <a:r>
              <a:rPr lang="en-US" dirty="0"/>
              <a:t>Presented by: Sadia, Hooria Sajid </a:t>
            </a:r>
          </a:p>
        </p:txBody>
      </p:sp>
    </p:spTree>
    <p:extLst>
      <p:ext uri="{BB962C8B-B14F-4D97-AF65-F5344CB8AC3E}">
        <p14:creationId xmlns:p14="http://schemas.microsoft.com/office/powerpoint/2010/main" val="27363596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down)">
                                      <p:cBhvr>
                                        <p:cTn id="14"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42858"/>
            <a:ext cx="8610600" cy="1293028"/>
          </a:xfrm>
        </p:spPr>
        <p:txBody>
          <a:bodyPr>
            <a:normAutofit/>
          </a:bodyPr>
          <a:lstStyle/>
          <a:p>
            <a:pPr lvl="1" algn="l" rtl="0">
              <a:lnSpc>
                <a:spcPct val="90000"/>
              </a:lnSpc>
              <a:spcBef>
                <a:spcPct val="0"/>
              </a:spcBef>
            </a:pPr>
            <a:r>
              <a:rPr lang="en-US" sz="3200" dirty="0">
                <a:solidFill>
                  <a:schemeClr val="tx1"/>
                </a:solidFill>
              </a:rPr>
              <a:t>Optical Touch Screens </a:t>
            </a:r>
            <a:br>
              <a:rPr lang="en-US" sz="3200" dirty="0">
                <a:solidFill>
                  <a:schemeClr val="tx1"/>
                </a:solidFill>
              </a:rPr>
            </a:br>
            <a:endParaRPr lang="en-US" sz="3200" dirty="0">
              <a:solidFill>
                <a:schemeClr val="tx1"/>
              </a:solidFill>
            </a:endParaRPr>
          </a:p>
        </p:txBody>
      </p:sp>
      <p:sp>
        <p:nvSpPr>
          <p:cNvPr id="3" name="Content Placeholder 2"/>
          <p:cNvSpPr>
            <a:spLocks noGrp="1"/>
          </p:cNvSpPr>
          <p:nvPr>
            <p:ph idx="1"/>
          </p:nvPr>
        </p:nvSpPr>
        <p:spPr>
          <a:xfrm>
            <a:off x="685800" y="2194560"/>
            <a:ext cx="6952129" cy="4024125"/>
          </a:xfrm>
        </p:spPr>
        <p:txBody>
          <a:bodyPr/>
          <a:lstStyle/>
          <a:p>
            <a:r>
              <a:rPr lang="en-US" dirty="0">
                <a:latin typeface="Arial Narrow" panose="020B0606020202030204" pitchFamily="34" charset="0"/>
              </a:rPr>
              <a:t>Optical touch screens use optical sensors that are placed around the edges of the screen to detect and track the movement of a user's fingers or other input devices.</a:t>
            </a:r>
          </a:p>
          <a:p>
            <a:r>
              <a:rPr lang="en-US" dirty="0">
                <a:latin typeface="Arial Narrow" panose="020B0606020202030204" pitchFamily="34" charset="0"/>
              </a:rPr>
              <a:t> These sensors emit infrared light beams across the surface of the screen, and when a finger or object touches or interrupts the beams, the system detects the location and movement of the touch.</a:t>
            </a:r>
          </a:p>
        </p:txBody>
      </p:sp>
      <p:pic>
        <p:nvPicPr>
          <p:cNvPr id="4" name="Picture 3"/>
          <p:cNvPicPr>
            <a:picLocks noChangeAspect="1"/>
          </p:cNvPicPr>
          <p:nvPr/>
        </p:nvPicPr>
        <p:blipFill>
          <a:blip r:embed="rId2"/>
          <a:stretch>
            <a:fillRect/>
          </a:stretch>
        </p:blipFill>
        <p:spPr>
          <a:xfrm>
            <a:off x="8412480" y="2035886"/>
            <a:ext cx="3012141" cy="2428538"/>
          </a:xfrm>
          <a:prstGeom prst="rect">
            <a:avLst/>
          </a:prstGeom>
        </p:spPr>
      </p:pic>
    </p:spTree>
    <p:extLst>
      <p:ext uri="{BB962C8B-B14F-4D97-AF65-F5344CB8AC3E}">
        <p14:creationId xmlns:p14="http://schemas.microsoft.com/office/powerpoint/2010/main" val="20242154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barn(inVertical)">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901532"/>
            <a:ext cx="8610600" cy="1293028"/>
          </a:xfrm>
        </p:spPr>
        <p:txBody>
          <a:bodyPr/>
          <a:lstStyle/>
          <a:p>
            <a:pPr algn="l"/>
            <a:r>
              <a:rPr lang="en-US" dirty="0"/>
              <a:t>Conclusion</a:t>
            </a:r>
          </a:p>
        </p:txBody>
      </p:sp>
      <p:sp>
        <p:nvSpPr>
          <p:cNvPr id="3" name="Content Placeholder 2"/>
          <p:cNvSpPr>
            <a:spLocks noGrp="1"/>
          </p:cNvSpPr>
          <p:nvPr>
            <p:ph idx="1"/>
          </p:nvPr>
        </p:nvSpPr>
        <p:spPr/>
        <p:txBody>
          <a:bodyPr/>
          <a:lstStyle/>
          <a:p>
            <a:r>
              <a:rPr lang="en-US" dirty="0"/>
              <a:t>In conclusion, touch screens have revolutionized presentation methods by offering interactive and engaging experiences.</a:t>
            </a:r>
          </a:p>
          <a:p>
            <a:r>
              <a:rPr lang="en-US" dirty="0"/>
              <a:t>Touch screens have enhanced the overall delivery of presentations by promoting audience engagement, enabling real-time collaboration, and providing a more immersive experience.</a:t>
            </a:r>
          </a:p>
          <a:p>
            <a:r>
              <a:rPr lang="en-US" dirty="0"/>
              <a:t> With their ease of use and flexibility, touch screens have become an indispensable tool for presenters, enabling them to deliver impactful and memorable presentations.</a:t>
            </a:r>
          </a:p>
        </p:txBody>
      </p:sp>
    </p:spTree>
    <p:extLst>
      <p:ext uri="{BB962C8B-B14F-4D97-AF65-F5344CB8AC3E}">
        <p14:creationId xmlns:p14="http://schemas.microsoft.com/office/powerpoint/2010/main" val="36718680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par>
                                <p:cTn id="15" presetID="16" presetClass="entr" presetSubtype="21"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barn(inVertical)">
                                      <p:cBhvr>
                                        <p:cTn id="2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68413" y="2554014"/>
            <a:ext cx="4866290" cy="1200329"/>
          </a:xfrm>
          <a:prstGeom prst="rect">
            <a:avLst/>
          </a:prstGeom>
          <a:noFill/>
        </p:spPr>
        <p:txBody>
          <a:bodyPr wrap="square" rtlCol="0">
            <a:spAutoFit/>
          </a:bodyPr>
          <a:lstStyle/>
          <a:p>
            <a:r>
              <a:rPr lang="en-US" sz="7200" dirty="0"/>
              <a:t>Thank You </a:t>
            </a:r>
          </a:p>
        </p:txBody>
      </p:sp>
    </p:spTree>
    <p:extLst>
      <p:ext uri="{BB962C8B-B14F-4D97-AF65-F5344CB8AC3E}">
        <p14:creationId xmlns:p14="http://schemas.microsoft.com/office/powerpoint/2010/main" val="22750028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80">
                                          <p:stCondLst>
                                            <p:cond delay="0"/>
                                          </p:stCondLst>
                                        </p:cTn>
                                        <p:tgtEl>
                                          <p:spTgt spid="2">
                                            <p:txEl>
                                              <p:pRg st="0" end="0"/>
                                            </p:txEl>
                                          </p:spTgt>
                                        </p:tgtEl>
                                      </p:cBhvr>
                                    </p:animEffect>
                                    <p:anim calcmode="lin" valueType="num">
                                      <p:cBhvr>
                                        <p:cTn id="8" dur="1822" tmFilter="0,0; 0.14,0.36; 0.43,0.73; 0.71,0.91; 1.0,1.0">
                                          <p:stCondLst>
                                            <p:cond delay="0"/>
                                          </p:stCondLst>
                                        </p:cTn>
                                        <p:tgtEl>
                                          <p:spTgt spid="2">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xEl>
                                              <p:pRg st="0" end="0"/>
                                            </p:txEl>
                                          </p:spTgt>
                                        </p:tgtEl>
                                      </p:cBhvr>
                                      <p:to x="100000" y="60000"/>
                                    </p:animScale>
                                    <p:animScale>
                                      <p:cBhvr>
                                        <p:cTn id="14" dur="166" decel="50000">
                                          <p:stCondLst>
                                            <p:cond delay="676"/>
                                          </p:stCondLst>
                                        </p:cTn>
                                        <p:tgtEl>
                                          <p:spTgt spid="2">
                                            <p:txEl>
                                              <p:pRg st="0" end="0"/>
                                            </p:txEl>
                                          </p:spTgt>
                                        </p:tgtEl>
                                      </p:cBhvr>
                                      <p:to x="100000" y="100000"/>
                                    </p:animScale>
                                    <p:animScale>
                                      <p:cBhvr>
                                        <p:cTn id="15" dur="26">
                                          <p:stCondLst>
                                            <p:cond delay="1312"/>
                                          </p:stCondLst>
                                        </p:cTn>
                                        <p:tgtEl>
                                          <p:spTgt spid="2">
                                            <p:txEl>
                                              <p:pRg st="0" end="0"/>
                                            </p:txEl>
                                          </p:spTgt>
                                        </p:tgtEl>
                                      </p:cBhvr>
                                      <p:to x="100000" y="80000"/>
                                    </p:animScale>
                                    <p:animScale>
                                      <p:cBhvr>
                                        <p:cTn id="16" dur="166" decel="50000">
                                          <p:stCondLst>
                                            <p:cond delay="1338"/>
                                          </p:stCondLst>
                                        </p:cTn>
                                        <p:tgtEl>
                                          <p:spTgt spid="2">
                                            <p:txEl>
                                              <p:pRg st="0" end="0"/>
                                            </p:txEl>
                                          </p:spTgt>
                                        </p:tgtEl>
                                      </p:cBhvr>
                                      <p:to x="100000" y="100000"/>
                                    </p:animScale>
                                    <p:animScale>
                                      <p:cBhvr>
                                        <p:cTn id="17" dur="26">
                                          <p:stCondLst>
                                            <p:cond delay="1642"/>
                                          </p:stCondLst>
                                        </p:cTn>
                                        <p:tgtEl>
                                          <p:spTgt spid="2">
                                            <p:txEl>
                                              <p:pRg st="0" end="0"/>
                                            </p:txEl>
                                          </p:spTgt>
                                        </p:tgtEl>
                                      </p:cBhvr>
                                      <p:to x="100000" y="90000"/>
                                    </p:animScale>
                                    <p:animScale>
                                      <p:cBhvr>
                                        <p:cTn id="18" dur="166" decel="50000">
                                          <p:stCondLst>
                                            <p:cond delay="1668"/>
                                          </p:stCondLst>
                                        </p:cTn>
                                        <p:tgtEl>
                                          <p:spTgt spid="2">
                                            <p:txEl>
                                              <p:pRg st="0" end="0"/>
                                            </p:txEl>
                                          </p:spTgt>
                                        </p:tgtEl>
                                      </p:cBhvr>
                                      <p:to x="100000" y="100000"/>
                                    </p:animScale>
                                    <p:animScale>
                                      <p:cBhvr>
                                        <p:cTn id="19" dur="26">
                                          <p:stCondLst>
                                            <p:cond delay="1808"/>
                                          </p:stCondLst>
                                        </p:cTn>
                                        <p:tgtEl>
                                          <p:spTgt spid="2">
                                            <p:txEl>
                                              <p:pRg st="0" end="0"/>
                                            </p:txEl>
                                          </p:spTgt>
                                        </p:tgtEl>
                                      </p:cBhvr>
                                      <p:to x="100000" y="95000"/>
                                    </p:animScale>
                                    <p:animScale>
                                      <p:cBhvr>
                                        <p:cTn id="20" dur="166" decel="50000">
                                          <p:stCondLst>
                                            <p:cond delay="1834"/>
                                          </p:stCondLst>
                                        </p:cTn>
                                        <p:tgtEl>
                                          <p:spTgt spid="2">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69780"/>
            <a:ext cx="8610600" cy="1293028"/>
          </a:xfrm>
        </p:spPr>
        <p:txBody>
          <a:bodyPr/>
          <a:lstStyle/>
          <a:p>
            <a:pPr algn="l"/>
            <a:r>
              <a:rPr lang="en-US" dirty="0"/>
              <a:t>Outline:</a:t>
            </a:r>
          </a:p>
        </p:txBody>
      </p:sp>
      <p:sp>
        <p:nvSpPr>
          <p:cNvPr id="3" name="Content Placeholder 2"/>
          <p:cNvSpPr>
            <a:spLocks noGrp="1"/>
          </p:cNvSpPr>
          <p:nvPr>
            <p:ph idx="1"/>
          </p:nvPr>
        </p:nvSpPr>
        <p:spPr/>
        <p:txBody>
          <a:bodyPr/>
          <a:lstStyle/>
          <a:p>
            <a:r>
              <a:rPr lang="en-US" dirty="0"/>
              <a:t>Definition </a:t>
            </a:r>
          </a:p>
          <a:p>
            <a:r>
              <a:rPr lang="en-US" dirty="0"/>
              <a:t>Types of Touch Screen</a:t>
            </a:r>
          </a:p>
          <a:p>
            <a:pPr lvl="1">
              <a:buFont typeface="Wingdings" panose="05000000000000000000" pitchFamily="2" charset="2"/>
              <a:buChar char="Ø"/>
            </a:pPr>
            <a:r>
              <a:rPr lang="en-US" sz="1600" dirty="0"/>
              <a:t>Capacitive touch screen</a:t>
            </a:r>
          </a:p>
          <a:p>
            <a:pPr lvl="1">
              <a:buFont typeface="Wingdings" panose="05000000000000000000" pitchFamily="2" charset="2"/>
              <a:buChar char="Ø"/>
            </a:pPr>
            <a:r>
              <a:rPr lang="en-US" sz="1600" dirty="0"/>
              <a:t> Resistive touch screen </a:t>
            </a:r>
          </a:p>
          <a:p>
            <a:pPr lvl="1">
              <a:buFont typeface="Wingdings" panose="05000000000000000000" pitchFamily="2" charset="2"/>
              <a:buChar char="Ø"/>
            </a:pPr>
            <a:r>
              <a:rPr lang="en-US" sz="1600" dirty="0"/>
              <a:t> Surface Capacitive Touch Screens</a:t>
            </a:r>
          </a:p>
          <a:p>
            <a:pPr lvl="1">
              <a:buFont typeface="Wingdings" panose="05000000000000000000" pitchFamily="2" charset="2"/>
              <a:buChar char="Ø"/>
            </a:pPr>
            <a:r>
              <a:rPr lang="en-US" sz="1600" dirty="0"/>
              <a:t>Projected Capacitive (P-Cap) Touch Screens</a:t>
            </a:r>
          </a:p>
          <a:p>
            <a:pPr lvl="1">
              <a:buFont typeface="Wingdings" panose="05000000000000000000" pitchFamily="2" charset="2"/>
              <a:buChar char="Ø"/>
            </a:pPr>
            <a:r>
              <a:rPr lang="en-US" sz="1600" dirty="0"/>
              <a:t>SAW (Surface Acoustic Wave) Touch Screens</a:t>
            </a:r>
          </a:p>
          <a:p>
            <a:pPr lvl="1">
              <a:buFont typeface="Wingdings" panose="05000000000000000000" pitchFamily="2" charset="2"/>
              <a:buChar char="Ø"/>
            </a:pPr>
            <a:r>
              <a:rPr lang="en-US" sz="1600" dirty="0"/>
              <a:t>IR (Infrared) Touch Screens</a:t>
            </a:r>
          </a:p>
          <a:p>
            <a:pPr lvl="1">
              <a:buFont typeface="Wingdings" panose="05000000000000000000" pitchFamily="2" charset="2"/>
              <a:buChar char="Ø"/>
            </a:pPr>
            <a:r>
              <a:rPr lang="en-US" sz="1600" dirty="0"/>
              <a:t>Optical Touch Screens </a:t>
            </a:r>
          </a:p>
          <a:p>
            <a:r>
              <a:rPr lang="en-US" sz="1800" dirty="0"/>
              <a:t>Conclusion </a:t>
            </a:r>
          </a:p>
        </p:txBody>
      </p:sp>
    </p:spTree>
    <p:extLst>
      <p:ext uri="{BB962C8B-B14F-4D97-AF65-F5344CB8AC3E}">
        <p14:creationId xmlns:p14="http://schemas.microsoft.com/office/powerpoint/2010/main" val="37425228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par>
                                <p:cTn id="13" presetID="14" presetClass="entr" presetSubtype="1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5" dur="500"/>
                                        <p:tgtEl>
                                          <p:spTgt spid="3">
                                            <p:txEl>
                                              <p:pRg st="1" end="1"/>
                                            </p:txEl>
                                          </p:spTgt>
                                        </p:tgtEl>
                                      </p:cBhvr>
                                    </p:animEffect>
                                  </p:childTnLst>
                                </p:cTn>
                              </p:par>
                              <p:par>
                                <p:cTn id="16" presetID="14" presetClass="entr" presetSubtype="1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8" dur="500"/>
                                        <p:tgtEl>
                                          <p:spTgt spid="3">
                                            <p:txEl>
                                              <p:pRg st="2" end="2"/>
                                            </p:txEl>
                                          </p:spTgt>
                                        </p:tgtEl>
                                      </p:cBhvr>
                                    </p:animEffect>
                                  </p:childTnLst>
                                </p:cTn>
                              </p:par>
                              <p:par>
                                <p:cTn id="19" presetID="14" presetClass="entr" presetSubtype="1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1" dur="500"/>
                                        <p:tgtEl>
                                          <p:spTgt spid="3">
                                            <p:txEl>
                                              <p:pRg st="3" end="3"/>
                                            </p:txEl>
                                          </p:spTgt>
                                        </p:tgtEl>
                                      </p:cBhvr>
                                    </p:animEffect>
                                  </p:childTnLst>
                                </p:cTn>
                              </p:par>
                              <p:par>
                                <p:cTn id="22" presetID="14" presetClass="entr" presetSubtype="1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4" dur="500"/>
                                        <p:tgtEl>
                                          <p:spTgt spid="3">
                                            <p:txEl>
                                              <p:pRg st="4" end="4"/>
                                            </p:txEl>
                                          </p:spTgt>
                                        </p:tgtEl>
                                      </p:cBhvr>
                                    </p:animEffect>
                                  </p:childTnLst>
                                </p:cTn>
                              </p:par>
                              <p:par>
                                <p:cTn id="25" presetID="14" presetClass="entr" presetSubtype="1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7" dur="500"/>
                                        <p:tgtEl>
                                          <p:spTgt spid="3">
                                            <p:txEl>
                                              <p:pRg st="5" end="5"/>
                                            </p:txEl>
                                          </p:spTgt>
                                        </p:tgtEl>
                                      </p:cBhvr>
                                    </p:animEffect>
                                  </p:childTnLst>
                                </p:cTn>
                              </p:par>
                              <p:par>
                                <p:cTn id="28" presetID="14" presetClass="entr" presetSubtype="10" fill="hold"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randombar(horizontal)">
                                      <p:cBhvr>
                                        <p:cTn id="30" dur="500"/>
                                        <p:tgtEl>
                                          <p:spTgt spid="3">
                                            <p:txEl>
                                              <p:pRg st="6" end="6"/>
                                            </p:txEl>
                                          </p:spTgt>
                                        </p:tgtEl>
                                      </p:cBhvr>
                                    </p:animEffect>
                                  </p:childTnLst>
                                </p:cTn>
                              </p:par>
                              <p:par>
                                <p:cTn id="31" presetID="14" presetClass="entr" presetSubtype="10"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Effect transition="in" filter="randombar(horizontal)">
                                      <p:cBhvr>
                                        <p:cTn id="33" dur="500"/>
                                        <p:tgtEl>
                                          <p:spTgt spid="3">
                                            <p:txEl>
                                              <p:pRg st="7" end="7"/>
                                            </p:txEl>
                                          </p:spTgt>
                                        </p:tgtEl>
                                      </p:cBhvr>
                                    </p:animEffect>
                                  </p:childTnLst>
                                </p:cTn>
                              </p:par>
                              <p:par>
                                <p:cTn id="34" presetID="14" presetClass="entr" presetSubtype="10" fill="hold" nodeType="with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Effect transition="in" filter="randombar(horizontal)">
                                      <p:cBhvr>
                                        <p:cTn id="36" dur="500"/>
                                        <p:tgtEl>
                                          <p:spTgt spid="3">
                                            <p:txEl>
                                              <p:pRg st="8" end="8"/>
                                            </p:txEl>
                                          </p:spTgt>
                                        </p:tgtEl>
                                      </p:cBhvr>
                                    </p:animEffect>
                                  </p:childTnLst>
                                </p:cTn>
                              </p:par>
                              <p:par>
                                <p:cTn id="37" presetID="14" presetClass="entr" presetSubtype="10" fill="hold"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randombar(horizontal)">
                                      <p:cBhvr>
                                        <p:cTn id="39"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10584"/>
            <a:ext cx="8610600" cy="1293028"/>
          </a:xfrm>
        </p:spPr>
        <p:txBody>
          <a:bodyPr/>
          <a:lstStyle/>
          <a:p>
            <a:pPr algn="l"/>
            <a:r>
              <a:rPr lang="en-US" dirty="0"/>
              <a:t>Definition </a:t>
            </a:r>
          </a:p>
        </p:txBody>
      </p:sp>
      <p:sp>
        <p:nvSpPr>
          <p:cNvPr id="3" name="Content Placeholder 2"/>
          <p:cNvSpPr>
            <a:spLocks noGrp="1"/>
          </p:cNvSpPr>
          <p:nvPr>
            <p:ph idx="1"/>
          </p:nvPr>
        </p:nvSpPr>
        <p:spPr/>
        <p:txBody>
          <a:bodyPr>
            <a:noAutofit/>
          </a:bodyPr>
          <a:lstStyle/>
          <a:p>
            <a:pPr algn="just"/>
            <a:r>
              <a:rPr lang="en-US" sz="2000" dirty="0">
                <a:latin typeface="Arial Narrow" panose="020B0606020202030204" pitchFamily="34" charset="0"/>
              </a:rPr>
              <a:t>A touch screen is a display screen that allows users to interact with a device by touching the screen directly with their fingers or with a stylus pen.</a:t>
            </a:r>
          </a:p>
          <a:p>
            <a:pPr algn="just"/>
            <a:r>
              <a:rPr lang="en-US" sz="2000" dirty="0">
                <a:latin typeface="Arial Narrow" panose="020B0606020202030204" pitchFamily="34" charset="0"/>
              </a:rPr>
              <a:t>The screen is usually made up of multiple layers, including a transparent electrical conductor layer, a protective glass or plastic layer, and a display panel.</a:t>
            </a:r>
          </a:p>
          <a:p>
            <a:pPr algn="just"/>
            <a:r>
              <a:rPr lang="en-US" sz="2000" dirty="0">
                <a:latin typeface="Arial Narrow" panose="020B0606020202030204" pitchFamily="34" charset="0"/>
              </a:rPr>
              <a:t>When a user touches the screen, the electrical current is disrupted at that location, which is detected by the touch screen controller.</a:t>
            </a:r>
          </a:p>
          <a:p>
            <a:pPr algn="just"/>
            <a:r>
              <a:rPr lang="en-US" sz="2000" dirty="0">
                <a:latin typeface="Arial Narrow" panose="020B0606020202030204" pitchFamily="34" charset="0"/>
              </a:rPr>
              <a:t>The controller then communicates the touch coordinates to the device's software, which then interprets the touch as a specific action or command.</a:t>
            </a:r>
          </a:p>
          <a:p>
            <a:pPr algn="just"/>
            <a:r>
              <a:rPr lang="en-US" sz="2000" dirty="0">
                <a:latin typeface="Arial Narrow" panose="020B0606020202030204" pitchFamily="34" charset="0"/>
              </a:rPr>
              <a:t>Touch screens are commonly used in smartphones, tablets, laptops, and other electronic devices. </a:t>
            </a:r>
          </a:p>
          <a:p>
            <a:pPr algn="just"/>
            <a:endParaRPr lang="en-US" sz="2000" dirty="0"/>
          </a:p>
        </p:txBody>
      </p:sp>
    </p:spTree>
    <p:extLst>
      <p:ext uri="{BB962C8B-B14F-4D97-AF65-F5344CB8AC3E}">
        <p14:creationId xmlns:p14="http://schemas.microsoft.com/office/powerpoint/2010/main" val="14125801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5" dur="500"/>
                                        <p:tgtEl>
                                          <p:spTgt spid="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randombar(horizontal)">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randombar(horizontal)">
                                      <p:cBhvr>
                                        <p:cTn id="35"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56796"/>
            <a:ext cx="10469880" cy="1293028"/>
          </a:xfrm>
        </p:spPr>
        <p:txBody>
          <a:bodyPr>
            <a:normAutofit/>
          </a:bodyPr>
          <a:lstStyle/>
          <a:p>
            <a:pPr lvl="1" algn="l" rtl="0">
              <a:lnSpc>
                <a:spcPct val="90000"/>
              </a:lnSpc>
              <a:spcBef>
                <a:spcPct val="0"/>
              </a:spcBef>
            </a:pPr>
            <a:r>
              <a:rPr lang="en-US" sz="3200" dirty="0">
                <a:solidFill>
                  <a:schemeClr val="tx1"/>
                </a:solidFill>
              </a:rPr>
              <a:t>Capacitive touch screen</a:t>
            </a:r>
            <a:endParaRPr lang="en-US" sz="3600" dirty="0">
              <a:solidFill>
                <a:schemeClr val="tx1"/>
              </a:solidFill>
            </a:endParaRPr>
          </a:p>
        </p:txBody>
      </p:sp>
      <p:sp>
        <p:nvSpPr>
          <p:cNvPr id="3" name="Content Placeholder 2"/>
          <p:cNvSpPr>
            <a:spLocks noGrp="1"/>
          </p:cNvSpPr>
          <p:nvPr>
            <p:ph idx="1"/>
          </p:nvPr>
        </p:nvSpPr>
        <p:spPr>
          <a:xfrm>
            <a:off x="685800" y="2194561"/>
            <a:ext cx="6812280" cy="3216536"/>
          </a:xfrm>
        </p:spPr>
        <p:txBody>
          <a:bodyPr/>
          <a:lstStyle/>
          <a:p>
            <a:pPr algn="just"/>
            <a:r>
              <a:rPr lang="en-US" dirty="0">
                <a:latin typeface="Arial Narrow" panose="020B0606020202030204" pitchFamily="34" charset="0"/>
              </a:rPr>
              <a:t>The capacitive touchscreen is the most commonly used type of touch screen technology. </a:t>
            </a:r>
          </a:p>
          <a:p>
            <a:pPr algn="just"/>
            <a:r>
              <a:rPr lang="en-US" dirty="0">
                <a:latin typeface="Arial Narrow" panose="020B0606020202030204" pitchFamily="34" charset="0"/>
              </a:rPr>
              <a:t>It uses a transparent conductor to create a grid of electrical charges. </a:t>
            </a:r>
          </a:p>
          <a:p>
            <a:pPr algn="just"/>
            <a:r>
              <a:rPr lang="en-US" dirty="0">
                <a:latin typeface="Arial Narrow" panose="020B0606020202030204" pitchFamily="34" charset="0"/>
              </a:rPr>
              <a:t>When your finger or stylus comes into contact with the display, it disrupts this charge grid and sends a signal to the device’s processor.</a:t>
            </a:r>
          </a:p>
        </p:txBody>
      </p:sp>
      <p:pic>
        <p:nvPicPr>
          <p:cNvPr id="4" name="Picture 3"/>
          <p:cNvPicPr>
            <a:picLocks noChangeAspect="1"/>
          </p:cNvPicPr>
          <p:nvPr/>
        </p:nvPicPr>
        <p:blipFill>
          <a:blip r:embed="rId2"/>
          <a:stretch>
            <a:fillRect/>
          </a:stretch>
        </p:blipFill>
        <p:spPr>
          <a:xfrm>
            <a:off x="7584141" y="2194561"/>
            <a:ext cx="4297680" cy="2659049"/>
          </a:xfrm>
          <a:prstGeom prst="rect">
            <a:avLst/>
          </a:prstGeom>
        </p:spPr>
      </p:pic>
    </p:spTree>
    <p:extLst>
      <p:ext uri="{BB962C8B-B14F-4D97-AF65-F5344CB8AC3E}">
        <p14:creationId xmlns:p14="http://schemas.microsoft.com/office/powerpoint/2010/main" val="20897025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5" dur="500"/>
                                        <p:tgtEl>
                                          <p:spTgt spid="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6" presetClass="entr" presetSubtype="16"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circle(in)">
                                      <p:cBhvr>
                                        <p:cTn id="3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46039"/>
            <a:ext cx="8610600" cy="1293028"/>
          </a:xfrm>
        </p:spPr>
        <p:txBody>
          <a:bodyPr>
            <a:normAutofit/>
          </a:bodyPr>
          <a:lstStyle/>
          <a:p>
            <a:pPr algn="l"/>
            <a:r>
              <a:rPr lang="en-US" sz="3200" dirty="0"/>
              <a:t>Resistive touch screen</a:t>
            </a:r>
          </a:p>
        </p:txBody>
      </p:sp>
      <p:sp>
        <p:nvSpPr>
          <p:cNvPr id="3" name="Content Placeholder 2"/>
          <p:cNvSpPr>
            <a:spLocks noGrp="1"/>
          </p:cNvSpPr>
          <p:nvPr>
            <p:ph idx="1"/>
          </p:nvPr>
        </p:nvSpPr>
        <p:spPr>
          <a:xfrm>
            <a:off x="685800" y="2194560"/>
            <a:ext cx="6512410" cy="4024125"/>
          </a:xfrm>
        </p:spPr>
        <p:txBody>
          <a:bodyPr/>
          <a:lstStyle/>
          <a:p>
            <a:pPr algn="just" fontAlgn="base"/>
            <a:r>
              <a:rPr lang="en-US" dirty="0">
                <a:latin typeface="Arial Narrow" panose="020B0606020202030204" pitchFamily="34" charset="0"/>
              </a:rPr>
              <a:t>This type of screen uses pressure to register a touch on the screen. </a:t>
            </a:r>
          </a:p>
          <a:p>
            <a:pPr algn="just" fontAlgn="base"/>
            <a:r>
              <a:rPr lang="en-US" dirty="0">
                <a:latin typeface="Arial Narrow" panose="020B0606020202030204" pitchFamily="34" charset="0"/>
              </a:rPr>
              <a:t>There is no need for special gloves or other tools to use this type of screen. </a:t>
            </a:r>
          </a:p>
          <a:p>
            <a:pPr algn="just" fontAlgn="base"/>
            <a:r>
              <a:rPr lang="en-US" dirty="0">
                <a:latin typeface="Arial Narrow" panose="020B0606020202030204" pitchFamily="34" charset="0"/>
              </a:rPr>
              <a:t>However, moisture and dust can interfere with its ability to work properly.</a:t>
            </a:r>
          </a:p>
          <a:p>
            <a:pPr algn="just" fontAlgn="base"/>
            <a:r>
              <a:rPr lang="en-US" dirty="0">
                <a:latin typeface="Arial Narrow" panose="020B0606020202030204" pitchFamily="34" charset="0"/>
              </a:rPr>
              <a:t>This type of touchscreen may not be as accurate as others because there is less room for error when using it due to the nature of the technology behind the resistive touchscreen itself.</a:t>
            </a:r>
          </a:p>
          <a:p>
            <a:pPr algn="just"/>
            <a:endParaRPr lang="en-US" dirty="0"/>
          </a:p>
        </p:txBody>
      </p:sp>
      <p:pic>
        <p:nvPicPr>
          <p:cNvPr id="4" name="Picture 3"/>
          <p:cNvPicPr>
            <a:picLocks noChangeAspect="1"/>
          </p:cNvPicPr>
          <p:nvPr/>
        </p:nvPicPr>
        <p:blipFill>
          <a:blip r:embed="rId2"/>
          <a:stretch>
            <a:fillRect/>
          </a:stretch>
        </p:blipFill>
        <p:spPr>
          <a:xfrm>
            <a:off x="7198210" y="2194560"/>
            <a:ext cx="4663440" cy="2777953"/>
          </a:xfrm>
          <a:prstGeom prst="rect">
            <a:avLst/>
          </a:prstGeom>
        </p:spPr>
      </p:pic>
    </p:spTree>
    <p:extLst>
      <p:ext uri="{BB962C8B-B14F-4D97-AF65-F5344CB8AC3E}">
        <p14:creationId xmlns:p14="http://schemas.microsoft.com/office/powerpoint/2010/main" val="4680100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5" dur="500"/>
                                        <p:tgtEl>
                                          <p:spTgt spid="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randombar(horizontal)">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down)">
                                      <p:cBhvr>
                                        <p:cTn id="3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56797"/>
            <a:ext cx="8610600" cy="1293028"/>
          </a:xfrm>
        </p:spPr>
        <p:txBody>
          <a:bodyPr>
            <a:normAutofit/>
          </a:bodyPr>
          <a:lstStyle/>
          <a:p>
            <a:pPr algn="l"/>
            <a:r>
              <a:rPr lang="en-US" sz="3200" dirty="0"/>
              <a:t>Surface Capacitive Touch Screens</a:t>
            </a:r>
          </a:p>
        </p:txBody>
      </p:sp>
      <p:sp>
        <p:nvSpPr>
          <p:cNvPr id="3" name="Content Placeholder 2"/>
          <p:cNvSpPr>
            <a:spLocks noGrp="1"/>
          </p:cNvSpPr>
          <p:nvPr>
            <p:ph idx="1"/>
          </p:nvPr>
        </p:nvSpPr>
        <p:spPr>
          <a:xfrm>
            <a:off x="685800" y="2194560"/>
            <a:ext cx="6855311" cy="3259567"/>
          </a:xfrm>
        </p:spPr>
        <p:txBody>
          <a:bodyPr>
            <a:normAutofit/>
          </a:bodyPr>
          <a:lstStyle/>
          <a:p>
            <a:r>
              <a:rPr lang="en-US" dirty="0">
                <a:latin typeface="Arial Narrow" panose="020B0606020202030204" pitchFamily="34" charset="0"/>
              </a:rPr>
              <a:t>Surface capacitive touch screens are touch screen displays that respond to the presence of a human finger. </a:t>
            </a:r>
          </a:p>
          <a:p>
            <a:r>
              <a:rPr lang="en-US" dirty="0">
                <a:latin typeface="Arial Narrow" panose="020B0606020202030204" pitchFamily="34" charset="0"/>
              </a:rPr>
              <a:t>This type of screen is often used in portable electronic devices such as smartphones and tablet computers.</a:t>
            </a:r>
          </a:p>
          <a:p>
            <a:r>
              <a:rPr lang="en-US" dirty="0">
                <a:latin typeface="Arial Narrow" panose="020B0606020202030204" pitchFamily="34" charset="0"/>
              </a:rPr>
              <a:t>Surface capacitive touch screens are made up of a number of layers. </a:t>
            </a:r>
          </a:p>
        </p:txBody>
      </p:sp>
      <p:pic>
        <p:nvPicPr>
          <p:cNvPr id="5" name="Picture 4"/>
          <p:cNvPicPr>
            <a:picLocks noChangeAspect="1"/>
          </p:cNvPicPr>
          <p:nvPr/>
        </p:nvPicPr>
        <p:blipFill>
          <a:blip r:embed="rId2"/>
          <a:stretch>
            <a:fillRect/>
          </a:stretch>
        </p:blipFill>
        <p:spPr>
          <a:xfrm>
            <a:off x="7585935" y="2194560"/>
            <a:ext cx="4511431" cy="2547880"/>
          </a:xfrm>
          <a:prstGeom prst="rect">
            <a:avLst/>
          </a:prstGeom>
        </p:spPr>
      </p:pic>
    </p:spTree>
    <p:extLst>
      <p:ext uri="{BB962C8B-B14F-4D97-AF65-F5344CB8AC3E}">
        <p14:creationId xmlns:p14="http://schemas.microsoft.com/office/powerpoint/2010/main" val="10668847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5" dur="500"/>
                                        <p:tgtEl>
                                          <p:spTgt spid="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1000"/>
                                        <p:tgtEl>
                                          <p:spTgt spid="5"/>
                                        </p:tgtEl>
                                      </p:cBhvr>
                                    </p:animEffect>
                                    <p:anim calcmode="lin" valueType="num">
                                      <p:cBhvr>
                                        <p:cTn id="31" dur="1000" fill="hold"/>
                                        <p:tgtEl>
                                          <p:spTgt spid="5"/>
                                        </p:tgtEl>
                                        <p:attrNameLst>
                                          <p:attrName>ppt_x</p:attrName>
                                        </p:attrNameLst>
                                      </p:cBhvr>
                                      <p:tavLst>
                                        <p:tav tm="0">
                                          <p:val>
                                            <p:strVal val="#ppt_x"/>
                                          </p:val>
                                        </p:tav>
                                        <p:tav tm="100000">
                                          <p:val>
                                            <p:strVal val="#ppt_x"/>
                                          </p:val>
                                        </p:tav>
                                      </p:tavLst>
                                    </p:anim>
                                    <p:anim calcmode="lin" valueType="num">
                                      <p:cBhvr>
                                        <p:cTn id="3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24524"/>
            <a:ext cx="8610600" cy="1293028"/>
          </a:xfrm>
        </p:spPr>
        <p:txBody>
          <a:bodyPr>
            <a:noAutofit/>
          </a:bodyPr>
          <a:lstStyle/>
          <a:p>
            <a:pPr lvl="1" algn="l" rtl="0">
              <a:lnSpc>
                <a:spcPct val="90000"/>
              </a:lnSpc>
              <a:spcBef>
                <a:spcPct val="0"/>
              </a:spcBef>
            </a:pPr>
            <a:br>
              <a:rPr lang="en-US" sz="3200" dirty="0">
                <a:solidFill>
                  <a:schemeClr val="tx1"/>
                </a:solidFill>
              </a:rPr>
            </a:br>
            <a:br>
              <a:rPr lang="en-US" sz="3200" dirty="0">
                <a:solidFill>
                  <a:schemeClr val="tx1"/>
                </a:solidFill>
              </a:rPr>
            </a:br>
            <a:r>
              <a:rPr lang="en-US" sz="3200" dirty="0">
                <a:solidFill>
                  <a:schemeClr val="tx1"/>
                </a:solidFill>
              </a:rPr>
              <a:t>In Cell Touch Screen</a:t>
            </a:r>
            <a:br>
              <a:rPr lang="en-US" sz="3200" dirty="0">
                <a:solidFill>
                  <a:schemeClr val="tx1"/>
                </a:solidFill>
              </a:rPr>
            </a:br>
            <a:br>
              <a:rPr lang="en-US" sz="3200" dirty="0">
                <a:solidFill>
                  <a:schemeClr val="tx1"/>
                </a:solidFill>
              </a:rPr>
            </a:br>
            <a:endParaRPr lang="en-US" sz="3200" dirty="0">
              <a:solidFill>
                <a:schemeClr val="tx1"/>
              </a:solidFill>
            </a:endParaRPr>
          </a:p>
        </p:txBody>
      </p:sp>
      <p:sp>
        <p:nvSpPr>
          <p:cNvPr id="3" name="Content Placeholder 2"/>
          <p:cNvSpPr>
            <a:spLocks noGrp="1"/>
          </p:cNvSpPr>
          <p:nvPr>
            <p:ph idx="1"/>
          </p:nvPr>
        </p:nvSpPr>
        <p:spPr>
          <a:xfrm>
            <a:off x="685800" y="2194560"/>
            <a:ext cx="5553635" cy="3496235"/>
          </a:xfrm>
        </p:spPr>
        <p:txBody>
          <a:bodyPr>
            <a:normAutofit/>
          </a:bodyPr>
          <a:lstStyle/>
          <a:p>
            <a:r>
              <a:rPr lang="en-US" dirty="0"/>
              <a:t>In-cell technology refers to a standard in which touchscreens are designed with an integrated display and digitizer layer. </a:t>
            </a:r>
          </a:p>
          <a:p>
            <a:r>
              <a:rPr lang="en-US" dirty="0"/>
              <a:t>In other words, they have a single layer that features both the display and digitizer. </a:t>
            </a:r>
          </a:p>
          <a:p>
            <a:r>
              <a:rPr lang="en-US" dirty="0"/>
              <a:t>In-cell technology allows for a smaller and slimmer design, improved visual clarity and a lower weight.</a:t>
            </a:r>
          </a:p>
        </p:txBody>
      </p:sp>
      <p:pic>
        <p:nvPicPr>
          <p:cNvPr id="6" name="Picture 5"/>
          <p:cNvPicPr>
            <a:picLocks noChangeAspect="1"/>
          </p:cNvPicPr>
          <p:nvPr/>
        </p:nvPicPr>
        <p:blipFill>
          <a:blip r:embed="rId2"/>
          <a:stretch>
            <a:fillRect/>
          </a:stretch>
        </p:blipFill>
        <p:spPr>
          <a:xfrm>
            <a:off x="7462673" y="2301767"/>
            <a:ext cx="3604719" cy="3111062"/>
          </a:xfrm>
          <a:prstGeom prst="rect">
            <a:avLst/>
          </a:prstGeom>
        </p:spPr>
      </p:pic>
    </p:spTree>
    <p:extLst>
      <p:ext uri="{BB962C8B-B14F-4D97-AF65-F5344CB8AC3E}">
        <p14:creationId xmlns:p14="http://schemas.microsoft.com/office/powerpoint/2010/main" val="39855922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5" dur="500"/>
                                        <p:tgtEl>
                                          <p:spTgt spid="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wipe(down)">
                                      <p:cBhvr>
                                        <p:cTn id="3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56216"/>
            <a:ext cx="8849061" cy="1196790"/>
          </a:xfrm>
        </p:spPr>
        <p:txBody>
          <a:bodyPr>
            <a:normAutofit fontScale="90000"/>
          </a:bodyPr>
          <a:lstStyle/>
          <a:p>
            <a:pPr lvl="1" algn="l" rtl="0">
              <a:lnSpc>
                <a:spcPct val="90000"/>
              </a:lnSpc>
              <a:spcBef>
                <a:spcPct val="0"/>
              </a:spcBef>
            </a:pPr>
            <a:br>
              <a:rPr lang="en-US" sz="3200" dirty="0">
                <a:solidFill>
                  <a:schemeClr val="tx1"/>
                </a:solidFill>
              </a:rPr>
            </a:br>
            <a:r>
              <a:rPr lang="en-US" sz="3200" dirty="0">
                <a:solidFill>
                  <a:schemeClr val="tx1"/>
                </a:solidFill>
              </a:rPr>
              <a:t>SAW (Surface Acoustic Wave) Touch Screens</a:t>
            </a:r>
            <a:br>
              <a:rPr lang="en-US" sz="3200" dirty="0">
                <a:solidFill>
                  <a:schemeClr val="tx1"/>
                </a:solidFill>
              </a:rPr>
            </a:br>
            <a:endParaRPr lang="en-US" sz="3200" dirty="0">
              <a:solidFill>
                <a:schemeClr val="tx1"/>
              </a:solidFill>
            </a:endParaRPr>
          </a:p>
        </p:txBody>
      </p:sp>
      <p:sp>
        <p:nvSpPr>
          <p:cNvPr id="3" name="Content Placeholder 2"/>
          <p:cNvSpPr>
            <a:spLocks noGrp="1"/>
          </p:cNvSpPr>
          <p:nvPr>
            <p:ph idx="1"/>
          </p:nvPr>
        </p:nvSpPr>
        <p:spPr>
          <a:xfrm>
            <a:off x="685800" y="2194560"/>
            <a:ext cx="6478793" cy="4024125"/>
          </a:xfrm>
        </p:spPr>
        <p:txBody>
          <a:bodyPr/>
          <a:lstStyle/>
          <a:p>
            <a:r>
              <a:rPr lang="en-US" dirty="0">
                <a:latin typeface="Arial Narrow" panose="020B0606020202030204" pitchFamily="34" charset="0"/>
              </a:rPr>
              <a:t>SAW (Surface Acoustic Wave) touch screens are a type of touch screen technology that is used in many devices, including smartphones, tablets and computers.</a:t>
            </a:r>
          </a:p>
          <a:p>
            <a:r>
              <a:rPr lang="en-US" dirty="0">
                <a:latin typeface="Arial Narrow" panose="020B0606020202030204" pitchFamily="34" charset="0"/>
              </a:rPr>
              <a:t> They are different from capacitive touchscreen displays because they use sound waves that are sent through the surface of the screen.</a:t>
            </a:r>
          </a:p>
          <a:p>
            <a:r>
              <a:rPr lang="en-US" dirty="0">
                <a:latin typeface="Arial Narrow" panose="020B0606020202030204" pitchFamily="34" charset="0"/>
              </a:rPr>
              <a:t>This allows you to move your finger along with an object on-screen, such as a cursor or item in an app, without physically touching it.</a:t>
            </a:r>
          </a:p>
        </p:txBody>
      </p:sp>
      <p:pic>
        <p:nvPicPr>
          <p:cNvPr id="5" name="Picture 4"/>
          <p:cNvPicPr>
            <a:picLocks noChangeAspect="1"/>
          </p:cNvPicPr>
          <p:nvPr/>
        </p:nvPicPr>
        <p:blipFill>
          <a:blip r:embed="rId2"/>
          <a:stretch>
            <a:fillRect/>
          </a:stretch>
        </p:blipFill>
        <p:spPr>
          <a:xfrm>
            <a:off x="7386021" y="2536965"/>
            <a:ext cx="4297680" cy="1841860"/>
          </a:xfrm>
          <a:prstGeom prst="rect">
            <a:avLst/>
          </a:prstGeom>
        </p:spPr>
      </p:pic>
    </p:spTree>
    <p:extLst>
      <p:ext uri="{BB962C8B-B14F-4D97-AF65-F5344CB8AC3E}">
        <p14:creationId xmlns:p14="http://schemas.microsoft.com/office/powerpoint/2010/main" val="12541110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5" dur="500"/>
                                        <p:tgtEl>
                                          <p:spTgt spid="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barn(inVertical)">
                                      <p:cBhvr>
                                        <p:cTn id="3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581493"/>
            <a:ext cx="8610600" cy="1293028"/>
          </a:xfrm>
        </p:spPr>
        <p:txBody>
          <a:bodyPr>
            <a:normAutofit fontScale="90000"/>
          </a:bodyPr>
          <a:lstStyle/>
          <a:p>
            <a:pPr lvl="1" algn="l" rtl="0">
              <a:lnSpc>
                <a:spcPct val="90000"/>
              </a:lnSpc>
              <a:spcBef>
                <a:spcPct val="0"/>
              </a:spcBef>
            </a:pPr>
            <a:br>
              <a:rPr lang="en-US" sz="3200" dirty="0">
                <a:solidFill>
                  <a:schemeClr val="tx1"/>
                </a:solidFill>
              </a:rPr>
            </a:br>
            <a:r>
              <a:rPr lang="en-US" sz="3200" dirty="0">
                <a:solidFill>
                  <a:schemeClr val="tx1"/>
                </a:solidFill>
              </a:rPr>
              <a:t>IR (Infrared) Touch Screens</a:t>
            </a:r>
            <a:br>
              <a:rPr lang="en-US" sz="3200" dirty="0">
                <a:solidFill>
                  <a:schemeClr val="tx1"/>
                </a:solidFill>
              </a:rPr>
            </a:br>
            <a:endParaRPr lang="en-US" sz="3200" dirty="0">
              <a:solidFill>
                <a:schemeClr val="tx1"/>
              </a:solidFill>
            </a:endParaRPr>
          </a:p>
        </p:txBody>
      </p:sp>
      <p:sp>
        <p:nvSpPr>
          <p:cNvPr id="3" name="Content Placeholder 2"/>
          <p:cNvSpPr>
            <a:spLocks noGrp="1"/>
          </p:cNvSpPr>
          <p:nvPr>
            <p:ph idx="1"/>
          </p:nvPr>
        </p:nvSpPr>
        <p:spPr>
          <a:xfrm>
            <a:off x="685799" y="2205317"/>
            <a:ext cx="6037729" cy="4024125"/>
          </a:xfrm>
        </p:spPr>
        <p:txBody>
          <a:bodyPr/>
          <a:lstStyle/>
          <a:p>
            <a:r>
              <a:rPr lang="en-US" dirty="0">
                <a:latin typeface="Arial Narrow" panose="020B0606020202030204" pitchFamily="34" charset="0"/>
              </a:rPr>
              <a:t>Infrared touch screens are an alternative to standard touchscreen technology.</a:t>
            </a:r>
          </a:p>
          <a:p>
            <a:r>
              <a:rPr lang="en-US" dirty="0">
                <a:latin typeface="Arial Narrow" panose="020B0606020202030204" pitchFamily="34" charset="0"/>
              </a:rPr>
              <a:t> Infrared touch screens use a camera   that detects the infrared light emitted by your finger on the screen to determine where you’ve touched.</a:t>
            </a:r>
          </a:p>
          <a:p>
            <a:r>
              <a:rPr lang="en-US" dirty="0">
                <a:latin typeface="Arial Narrow" panose="020B0606020202030204" pitchFamily="34" charset="0"/>
              </a:rPr>
              <a:t> This allows for more precise gesture recognition, which is important for applications like gaming and medical devices.</a:t>
            </a:r>
          </a:p>
        </p:txBody>
      </p:sp>
      <p:pic>
        <p:nvPicPr>
          <p:cNvPr id="4" name="Picture 3"/>
          <p:cNvPicPr>
            <a:picLocks noChangeAspect="1"/>
          </p:cNvPicPr>
          <p:nvPr/>
        </p:nvPicPr>
        <p:blipFill>
          <a:blip r:embed="rId2"/>
          <a:stretch>
            <a:fillRect/>
          </a:stretch>
        </p:blipFill>
        <p:spPr>
          <a:xfrm>
            <a:off x="7035500" y="2280620"/>
            <a:ext cx="4442909" cy="3098204"/>
          </a:xfrm>
          <a:prstGeom prst="rect">
            <a:avLst/>
          </a:prstGeom>
        </p:spPr>
      </p:pic>
    </p:spTree>
    <p:extLst>
      <p:ext uri="{BB962C8B-B14F-4D97-AF65-F5344CB8AC3E}">
        <p14:creationId xmlns:p14="http://schemas.microsoft.com/office/powerpoint/2010/main" val="18832092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5" dur="500"/>
                                        <p:tgtEl>
                                          <p:spTgt spid="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1" presetClass="entr" presetSubtype="1"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wheel(1)">
                                      <p:cBhvr>
                                        <p:cTn id="3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Vapor Trail</Template>
  <TotalTime>80</TotalTime>
  <Words>728</Words>
  <Application>Microsoft Office PowerPoint</Application>
  <PresentationFormat>Widescreen</PresentationFormat>
  <Paragraphs>52</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Arial Narrow</vt:lpstr>
      <vt:lpstr>Century Gothic</vt:lpstr>
      <vt:lpstr>Wingdings</vt:lpstr>
      <vt:lpstr>Vapor Trail</vt:lpstr>
      <vt:lpstr>Touch Screens </vt:lpstr>
      <vt:lpstr>Outline:</vt:lpstr>
      <vt:lpstr>Definition </vt:lpstr>
      <vt:lpstr>Capacitive touch screen</vt:lpstr>
      <vt:lpstr>Resistive touch screen</vt:lpstr>
      <vt:lpstr>Surface Capacitive Touch Screens</vt:lpstr>
      <vt:lpstr>  In Cell Touch Screen  </vt:lpstr>
      <vt:lpstr> SAW (Surface Acoustic Wave) Touch Screens </vt:lpstr>
      <vt:lpstr> IR (Infrared) Touch Screens </vt:lpstr>
      <vt:lpstr>Optical Touch Screens  </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Touch Screens</dc:title>
  <dc:creator>Student</dc:creator>
  <cp:lastModifiedBy>01-220182-017</cp:lastModifiedBy>
  <cp:revision>9</cp:revision>
  <dcterms:created xsi:type="dcterms:W3CDTF">2023-11-22T06:10:31Z</dcterms:created>
  <dcterms:modified xsi:type="dcterms:W3CDTF">2023-12-20T13:01:58Z</dcterms:modified>
</cp:coreProperties>
</file>

<file path=docProps/thumbnail.jpeg>
</file>